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5"/>
  </p:notesMasterIdLst>
  <p:handoutMasterIdLst>
    <p:handoutMasterId r:id="rId16"/>
  </p:handoutMasterIdLst>
  <p:sldIdLst>
    <p:sldId id="1560" r:id="rId5"/>
    <p:sldId id="2288" r:id="rId6"/>
    <p:sldId id="2227" r:id="rId7"/>
    <p:sldId id="2321" r:id="rId8"/>
    <p:sldId id="2315" r:id="rId9"/>
    <p:sldId id="2316" r:id="rId10"/>
    <p:sldId id="2252" r:id="rId11"/>
    <p:sldId id="491" r:id="rId12"/>
    <p:sldId id="2318" r:id="rId13"/>
    <p:sldId id="232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45FAB020-3B75-4252-8900-FCD8CCB7E844}">
          <p14:sldIdLst/>
        </p14:section>
        <p14:section name="[2 min] Title, intro" id="{6290A1E8-AFB8-3548-8B68-764E854A696A}">
          <p14:sldIdLst>
            <p14:sldId id="1560"/>
            <p14:sldId id="2288"/>
          </p14:sldIdLst>
        </p14:section>
        <p14:section name="(8 min) what is ml" id="{D8A1FAFE-8E25-445D-BB79-6A26E1ADAC6B}">
          <p14:sldIdLst>
            <p14:sldId id="2227"/>
            <p14:sldId id="2321"/>
            <p14:sldId id="2315"/>
            <p14:sldId id="2316"/>
            <p14:sldId id="2252"/>
          </p14:sldIdLst>
        </p14:section>
        <p14:section name="(45 min, demo AML Studio)" id="{E3196A17-A1A8-4A91-9D9C-85F513206DAF}">
          <p14:sldIdLst>
            <p14:sldId id="491"/>
          </p14:sldIdLst>
        </p14:section>
        <p14:section name="(5 min - show model in python)" id="{E22277DD-E5CC-40CC-82B0-B1923225D0E0}">
          <p14:sldIdLst>
            <p14:sldId id="2318"/>
            <p14:sldId id="2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C"/>
    <a:srgbClr val="F6B4EB"/>
    <a:srgbClr val="97349C"/>
    <a:srgbClr val="0977D3"/>
    <a:srgbClr val="0877D3"/>
    <a:srgbClr val="4FE6FF"/>
    <a:srgbClr val="0878D3"/>
    <a:srgbClr val="000000"/>
    <a:srgbClr val="0878D4"/>
    <a:srgbClr val="0778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59287" autoAdjust="0"/>
  </p:normalViewPr>
  <p:slideViewPr>
    <p:cSldViewPr snapToGrid="0">
      <p:cViewPr>
        <p:scale>
          <a:sx n="74" d="100"/>
          <a:sy n="74" d="100"/>
        </p:scale>
        <p:origin x="336" y="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6/24/2019 4:31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6/24/2019 4:30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cassieview/wine-quality-azure-ml-visual-interfa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0 min - (pre-workshop crowd engagement)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5234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6146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r>
              <a:rPr lang="en-US" dirty="0"/>
              <a:t>-talk about how this is a beginner workshop and no previous programming or machine learning knowledge is required.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634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5 min – explain machine learning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is a subfield of Artificial Intelligence.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Technically, machine learning is a method of data analysis that automates analytical model building. </a:t>
            </a:r>
          </a:p>
          <a:p>
            <a:r>
              <a:rPr lang="en-US" sz="1200" b="0" i="0" kern="1200" dirty="0">
                <a:solidFill>
                  <a:schemeClr val="tx1"/>
                </a:solidFill>
                <a:effectLst/>
                <a:latin typeface="Segoe UI Light" pitchFamily="34" charset="0"/>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Here is a diagram I like that I think puts things into perspective a bit. </a:t>
            </a:r>
          </a:p>
          <a:p>
            <a:r>
              <a:rPr lang="en-US" sz="1200" b="0" i="0" kern="1200" dirty="0">
                <a:solidFill>
                  <a:schemeClr val="tx1"/>
                </a:solidFill>
                <a:effectLst/>
                <a:latin typeface="Segoe UI Light" pitchFamily="34" charset="0"/>
                <a:ea typeface="+mn-ea"/>
                <a:cs typeface="+mn-cs"/>
              </a:rPr>
              <a:t>So the overarching parent is AI – that covers machine learning and deep learning to simulate human intelligence. Machine learning is statistical methods that include deep learning and deep learning is a subset of machine learning that uses neural networks. Neural Networks are used for language, image classification problems and other deep learning problems.</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Segoe UI Light" pitchFamily="34" charset="0"/>
                <a:ea typeface="+mn-ea"/>
                <a:cs typeface="+mn-cs"/>
              </a:rPr>
              <a:t>One funny, and true way of remembering the difference, is that when you’re trying to sell a product, you call it AI. When you’re trying to hire someone to build the product, you call it Machine Learning.</a:t>
            </a: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Within Machine Learning there is Supervised Learning and Unsupervised learning.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 Supervised learning you use a dataset with features and labels so it can learn to predict a result based on pattern that was previously known in the dataset. Examples of this would be classification and regression models. Classification could be like “cat” or “not cate” and regression is like predicting the value of a home.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Unsupervised learning is when you give the algorithm a dataset (without labels) and have it learn or find the patterns and labels without being explicitly told.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807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2 min – explain the difference between traditional programming and machine learning</a:t>
            </a:r>
          </a:p>
          <a:p>
            <a:endParaRPr lang="en-GB" sz="1200" b="1" kern="1200" dirty="0">
              <a:solidFill>
                <a:schemeClr val="tx1"/>
              </a:solidFill>
              <a:effectLst/>
              <a:latin typeface="Segoe UI Light" pitchFamily="34" charset="0"/>
              <a:ea typeface="+mn-ea"/>
              <a:cs typeface="+mn-cs"/>
            </a:endParaRPr>
          </a:p>
          <a:p>
            <a:r>
              <a:rPr lang="en-GB" sz="1200" b="1" kern="1200" dirty="0">
                <a:solidFill>
                  <a:schemeClr val="tx1"/>
                </a:solidFill>
                <a:effectLst/>
                <a:latin typeface="Segoe UI Light" pitchFamily="34" charset="0"/>
                <a:ea typeface="+mn-ea"/>
                <a:cs typeface="+mn-cs"/>
              </a:rPr>
              <a:t>Talk track:</a:t>
            </a:r>
            <a:r>
              <a:rPr lang="en-GB" sz="1200" b="0" kern="1200" dirty="0">
                <a:solidFill>
                  <a:schemeClr val="tx1"/>
                </a:solidFill>
                <a:effectLst/>
                <a:latin typeface="Segoe UI Light" pitchFamily="34" charset="0"/>
                <a:ea typeface="+mn-ea"/>
                <a:cs typeface="+mn-cs"/>
              </a:rPr>
              <a:t> </a:t>
            </a:r>
          </a:p>
          <a:p>
            <a:r>
              <a:rPr lang="en-US" sz="1200" b="0" i="0" kern="1200" dirty="0">
                <a:solidFill>
                  <a:schemeClr val="tx1"/>
                </a:solidFill>
                <a:effectLst/>
                <a:latin typeface="Segoe UI Light" pitchFamily="34" charset="0"/>
                <a:ea typeface="+mn-ea"/>
                <a:cs typeface="+mn-cs"/>
              </a:rPr>
              <a:t>This graphic shows the difference in how traditional programming is created versus a machine learning model.</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traditional programming you have data and a human built algorithm that go through computation to get an output. Static results are generated based on the programmed logic in the algorithm.</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Machine Learning (and specific to supervised machine learning) you have data and the expected output of the data that is put into a computation and a algorithm (model) is created. This is called training your model. Once you have a trained model based on the Features (Data) and Labels (Output) then you can operationalize your model. The production model is used by posting Features (data) to the trained model and an output (label) is predicated based on what it learned from the training data.</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Now lets look at the model building process in a bit more detail.</a:t>
            </a:r>
          </a:p>
          <a:p>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818333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3 min – Explain the model building process (keep it brief as you will go into more detail as you build the model in AML Visual Interface)</a:t>
            </a:r>
          </a:p>
          <a:p>
            <a:r>
              <a:rPr lang="en-US" sz="900" b="0" dirty="0"/>
              <a:t> </a:t>
            </a:r>
            <a:endParaRPr lang="en-US" b="1" dirty="0"/>
          </a:p>
          <a:p>
            <a:r>
              <a:rPr lang="en-US" b="1" dirty="0"/>
              <a:t>Prepare Data: </a:t>
            </a:r>
            <a:r>
              <a:rPr lang="en-US" dirty="0"/>
              <a:t>The first thing you need is a dataset! Then you need to preprocess your data which we will go over in detail in the demo.</a:t>
            </a:r>
          </a:p>
          <a:p>
            <a:endParaRPr lang="en-US" dirty="0"/>
          </a:p>
          <a:p>
            <a:r>
              <a:rPr lang="en-US" b="1" dirty="0"/>
              <a:t>Train Model: </a:t>
            </a:r>
            <a:r>
              <a:rPr lang="en-US" dirty="0"/>
              <a:t>Once you have your prepared data its time to test different machine learning models to see which gets the best results for your data. This is iterative because you may need to change the data and/or the model until you think you have a candidate for the production model.</a:t>
            </a:r>
          </a:p>
          <a:p>
            <a:endParaRPr lang="en-US" dirty="0"/>
          </a:p>
          <a:p>
            <a:r>
              <a:rPr lang="en-US" b="1" dirty="0"/>
              <a:t>Test Model: </a:t>
            </a:r>
            <a:r>
              <a:rPr lang="en-US" dirty="0"/>
              <a:t>Now you have a model that you think is going to perform well and you can test it with unseen data. You will prep your data the same way you processed it for training and then score the labels based on the data provided. This is an iterative process as you may need to go back to the beginning and change how you prepare your data or change your features. Its definitely a fail fast process so don’t overthink each step. Get out what you think will work and iterate through until you get a model that performs </a:t>
            </a:r>
            <a:r>
              <a:rPr lang="en-US" i="1" dirty="0"/>
              <a:t>good enough </a:t>
            </a:r>
            <a:r>
              <a:rPr lang="en-US" i="0" dirty="0"/>
              <a:t>on your unseen data.</a:t>
            </a:r>
          </a:p>
          <a:p>
            <a:endParaRPr lang="en-US" i="0" dirty="0"/>
          </a:p>
          <a:p>
            <a:r>
              <a:rPr lang="en-US" b="1" i="0" dirty="0"/>
              <a:t>Operationalize Model: </a:t>
            </a:r>
            <a:r>
              <a:rPr lang="en-US" b="0" i="0" dirty="0"/>
              <a:t>Once you have the “chosen one” aka your chosen model. Its time to operationalize it so you can consume it from different applications.</a:t>
            </a:r>
            <a:endParaRPr lang="en-US" b="1" i="1"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7350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1 min – Overview/Decision tree of different machine learning options in Azure</a:t>
            </a:r>
          </a:p>
          <a:p>
            <a:endParaRPr lang="en-GB" sz="900" b="0" kern="1200" dirty="0">
              <a:solidFill>
                <a:schemeClr val="tx1"/>
              </a:solidFill>
              <a:effectLst/>
              <a:latin typeface="Segoe UI Light" pitchFamily="34" charset="0"/>
              <a:ea typeface="+mn-ea"/>
              <a:cs typeface="+mn-cs"/>
            </a:endParaRPr>
          </a:p>
          <a:p>
            <a:r>
              <a:rPr lang="en-GB" sz="900" b="0" kern="1200" dirty="0">
                <a:solidFill>
                  <a:schemeClr val="tx1"/>
                </a:solidFill>
                <a:effectLst/>
                <a:latin typeface="Segoe UI Light" pitchFamily="34" charset="0"/>
                <a:ea typeface="+mn-ea"/>
                <a:cs typeface="+mn-cs"/>
              </a:rPr>
              <a:t>Here you can see that you went over the prebuilt model options before this demo. Now we are going to check out the build your own custom model options in azure. We are going to talk about the visual tooling in azure machine learning studio but also take note of the other path/options if you decide to go code-first in the future.  If we have time I will show you a very brief example of code first just so you can connect the dots to what it would look like.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6/24/2019 4:30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Workshop instructions can be found on </a:t>
            </a:r>
            <a:r>
              <a:rPr lang="en-US" dirty="0" err="1"/>
              <a:t>github</a:t>
            </a:r>
            <a:r>
              <a:rPr lang="en-US" dirty="0"/>
              <a:t>: </a:t>
            </a:r>
            <a:r>
              <a:rPr lang="en-US" dirty="0">
                <a:hlinkClick r:id="rId3"/>
              </a:rPr>
              <a:t>https://github.com/cassieview/wine-quality-azure-ml-visual-interface</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2543152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we create this same model in python?</a:t>
            </a:r>
          </a:p>
        </p:txBody>
      </p:sp>
      <p:sp>
        <p:nvSpPr>
          <p:cNvPr id="4" name="Slide Number Placeholder 3"/>
          <p:cNvSpPr>
            <a:spLocks noGrp="1"/>
          </p:cNvSpPr>
          <p:nvPr>
            <p:ph type="sldNum" sz="quarter" idx="10"/>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3149972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Title/handle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8707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4079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572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17347" y="2642377"/>
            <a:ext cx="10814344" cy="1010352"/>
          </a:xfrm>
          <a:prstGeom prst="rect">
            <a:avLst/>
          </a:prstGeom>
        </p:spPr>
        <p:txBody>
          <a:bodyPr lIns="0" anchor="b" anchorCtr="0">
            <a:noAutofit/>
          </a:bodyPr>
          <a:lstStyle>
            <a:lvl1pPr>
              <a:defRPr sz="6119"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66368" y="3652729"/>
            <a:ext cx="10765324" cy="433227"/>
          </a:xfrm>
          <a:prstGeom prst="rect">
            <a:avLst/>
          </a:prstGeom>
        </p:spPr>
        <p:txBody>
          <a:bodyPr vert="horz" lIns="0" tIns="0" rIns="0" bIns="0" rtlCol="0" anchor="t" anchorCtr="0">
            <a:noAutofit/>
          </a:bodyPr>
          <a:lstStyle>
            <a:lvl1pPr marL="466211" indent="-466211">
              <a:buFont typeface="+mj-lt"/>
              <a:buNone/>
              <a:defRPr sz="2856"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66368" y="5479044"/>
            <a:ext cx="3849592" cy="624145"/>
          </a:xfrm>
          <a:prstGeom prst="rect">
            <a:avLst/>
          </a:prstGeom>
        </p:spPr>
        <p:txBody>
          <a:bodyPr/>
          <a:lstStyle>
            <a:lvl1pPr>
              <a:defRPr sz="2856"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66368" y="5791215"/>
            <a:ext cx="3849592" cy="498598"/>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92993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819048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98482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9763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tx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1" r:id="rId23"/>
    <p:sldLayoutId id="2147484582" r:id="rId24"/>
    <p:sldLayoutId id="2147484583" r:id="rId25"/>
    <p:sldLayoutId id="2147484584" r:id="rId26"/>
    <p:sldLayoutId id="2147484585" r:id="rId27"/>
    <p:sldLayoutId id="2147484587"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ags" Target="../tags/tag3.xml"/><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a:xfrm>
            <a:off x="446040" y="3623196"/>
            <a:ext cx="9823498" cy="1828800"/>
          </a:xfrm>
        </p:spPr>
        <p:txBody>
          <a:bodyPr/>
          <a:lstStyle/>
          <a:p>
            <a:r>
              <a:rPr lang="en-US" dirty="0">
                <a:solidFill>
                  <a:srgbClr val="0078D4"/>
                </a:solidFill>
              </a:rPr>
              <a:t>Global AI Bootcamp</a:t>
            </a:r>
            <a:br>
              <a:rPr lang="en-US" dirty="0">
                <a:solidFill>
                  <a:srgbClr val="0078D4"/>
                </a:solidFill>
              </a:rPr>
            </a:br>
            <a:r>
              <a:rPr lang="en-US" sz="4000" dirty="0">
                <a:solidFill>
                  <a:schemeClr val="tx1"/>
                </a:solidFill>
              </a:rPr>
              <a:t>Is that red wine good or bad?</a:t>
            </a:r>
            <a:br>
              <a:rPr lang="en-US" sz="4000" dirty="0">
                <a:solidFill>
                  <a:schemeClr val="tx1"/>
                </a:solidFill>
              </a:rPr>
            </a:br>
            <a:br>
              <a:rPr lang="en-US" sz="4000" dirty="0">
                <a:solidFill>
                  <a:schemeClr val="tx1"/>
                </a:solidFill>
              </a:rPr>
            </a:br>
            <a:r>
              <a:rPr lang="en-US" sz="2800" dirty="0"/>
              <a:t>How to use Azure Machine Learning Visual Interface to build ML models with no code to predict red wine quality.</a:t>
            </a:r>
            <a:br>
              <a:rPr lang="en-US" dirty="0"/>
            </a:br>
            <a:endParaRPr lang="en-US" dirty="0">
              <a:solidFill>
                <a:schemeClr val="tx1"/>
              </a:solidFill>
            </a:endParaRPr>
          </a:p>
        </p:txBody>
      </p:sp>
      <p:sp>
        <p:nvSpPr>
          <p:cNvPr id="9" name="Text Placeholder 8">
            <a:extLst>
              <a:ext uri="{FF2B5EF4-FFF2-40B4-BE49-F238E27FC236}">
                <a16:creationId xmlns:a16="http://schemas.microsoft.com/office/drawing/2014/main" id="{E291E343-C5CB-4A3B-ADB6-E13700C08A48}"/>
              </a:ext>
            </a:extLst>
          </p:cNvPr>
          <p:cNvSpPr>
            <a:spLocks noGrp="1"/>
          </p:cNvSpPr>
          <p:nvPr>
            <p:ph type="body" sz="quarter" idx="15"/>
          </p:nvPr>
        </p:nvSpPr>
        <p:spPr>
          <a:xfrm>
            <a:off x="474162" y="4944165"/>
            <a:ext cx="9795376" cy="1015663"/>
          </a:xfrm>
        </p:spPr>
        <p:txBody>
          <a:bodyPr/>
          <a:lstStyle/>
          <a:p>
            <a:r>
              <a:rPr lang="en-US" dirty="0"/>
              <a:t>&lt;Name&gt;</a:t>
            </a:r>
          </a:p>
          <a:p>
            <a:pPr lvl="1"/>
            <a:r>
              <a:rPr lang="en-US" dirty="0"/>
              <a:t>&lt;Title&gt;</a:t>
            </a:r>
          </a:p>
          <a:p>
            <a:pPr lvl="1"/>
            <a:r>
              <a:rPr lang="en-US" dirty="0"/>
              <a:t>&lt;Twitter&gt;</a:t>
            </a:r>
          </a:p>
        </p:txBody>
      </p:sp>
      <p:pic>
        <p:nvPicPr>
          <p:cNvPr id="7" name="Graphic 6" descr="Lightning">
            <a:extLst>
              <a:ext uri="{FF2B5EF4-FFF2-40B4-BE49-F238E27FC236}">
                <a16:creationId xmlns:a16="http://schemas.microsoft.com/office/drawing/2014/main" id="{392C1168-17E9-418F-A67E-C73A3AA9C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7382" y="-464750"/>
            <a:ext cx="4673598" cy="4673598"/>
          </a:xfrm>
          <a:prstGeom prst="rect">
            <a:avLst/>
          </a:prstGeom>
        </p:spPr>
      </p:pic>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3557231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1701447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66014-292C-4E68-89B1-0A143A192624}"/>
              </a:ext>
            </a:extLst>
          </p:cNvPr>
          <p:cNvPicPr>
            <a:picLocks noChangeAspect="1"/>
          </p:cNvPicPr>
          <p:nvPr/>
        </p:nvPicPr>
        <p:blipFill>
          <a:blip r:embed="rId4"/>
          <a:stretch>
            <a:fillRect/>
          </a:stretch>
        </p:blipFill>
        <p:spPr>
          <a:xfrm>
            <a:off x="0" y="0"/>
            <a:ext cx="12436475" cy="6994525"/>
          </a:xfrm>
          <a:prstGeom prst="rect">
            <a:avLst/>
          </a:prstGeom>
        </p:spPr>
      </p:pic>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9770-A517-4471-8FE7-817C3F4CC99E}"/>
              </a:ext>
            </a:extLst>
          </p:cNvPr>
          <p:cNvSpPr>
            <a:spLocks noGrp="1"/>
          </p:cNvSpPr>
          <p:nvPr>
            <p:ph type="title"/>
          </p:nvPr>
        </p:nvSpPr>
        <p:spPr/>
        <p:txBody>
          <a:bodyPr/>
          <a:lstStyle/>
          <a:p>
            <a:pPr algn="ctr"/>
            <a:r>
              <a:rPr lang="en-US" dirty="0"/>
              <a:t>Machine Learning: Supervised and Unsupervised</a:t>
            </a:r>
          </a:p>
        </p:txBody>
      </p:sp>
    </p:spTree>
    <p:extLst>
      <p:ext uri="{BB962C8B-B14F-4D97-AF65-F5344CB8AC3E}">
        <p14:creationId xmlns:p14="http://schemas.microsoft.com/office/powerpoint/2010/main" val="3789608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FE3D57F-AFA5-418F-B11C-27C1DE3F0131}"/>
              </a:ext>
            </a:extLst>
          </p:cNvPr>
          <p:cNvSpPr/>
          <p:nvPr/>
        </p:nvSpPr>
        <p:spPr bwMode="auto">
          <a:xfrm>
            <a:off x="6746582" y="38420"/>
            <a:ext cx="5532504" cy="683879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798B7AC-B60D-44AD-B424-5306A7E5A04B}"/>
              </a:ext>
            </a:extLst>
          </p:cNvPr>
          <p:cNvSpPr/>
          <p:nvPr/>
        </p:nvSpPr>
        <p:spPr bwMode="auto">
          <a:xfrm>
            <a:off x="7000874" y="3528383"/>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9A2A2F7C-1B75-4043-AC8A-1FDA3E233AC1}"/>
              </a:ext>
            </a:extLst>
          </p:cNvPr>
          <p:cNvSpPr/>
          <p:nvPr/>
        </p:nvSpPr>
        <p:spPr bwMode="auto">
          <a:xfrm>
            <a:off x="646015" y="469856"/>
            <a:ext cx="5371071" cy="60548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F8FFEFF5-40AC-44D0-8B02-2407A1423D5A}"/>
              </a:ext>
            </a:extLst>
          </p:cNvPr>
          <p:cNvSpPr/>
          <p:nvPr/>
        </p:nvSpPr>
        <p:spPr bwMode="auto">
          <a:xfrm>
            <a:off x="1235676" y="3113905"/>
            <a:ext cx="3945924" cy="172170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F7A019-C182-42AA-8C91-C2EB7BEF508F}"/>
              </a:ext>
            </a:extLst>
          </p:cNvPr>
          <p:cNvSpPr/>
          <p:nvPr/>
        </p:nvSpPr>
        <p:spPr bwMode="auto">
          <a:xfrm>
            <a:off x="7878427" y="4651920"/>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88CD8CAA-ED80-4CAA-9D0B-9D5534EE1578}"/>
              </a:ext>
            </a:extLst>
          </p:cNvPr>
          <p:cNvSpPr txBox="1"/>
          <p:nvPr/>
        </p:nvSpPr>
        <p:spPr>
          <a:xfrm>
            <a:off x="8114588" y="-53242"/>
            <a:ext cx="27892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Machine Learning</a:t>
            </a:r>
          </a:p>
        </p:txBody>
      </p:sp>
      <p:sp>
        <p:nvSpPr>
          <p:cNvPr id="13" name="TextBox 12">
            <a:extLst>
              <a:ext uri="{FF2B5EF4-FFF2-40B4-BE49-F238E27FC236}">
                <a16:creationId xmlns:a16="http://schemas.microsoft.com/office/drawing/2014/main" id="{F8F1D34B-D21B-4EFD-A1BF-9DCC0A20D475}"/>
              </a:ext>
            </a:extLst>
          </p:cNvPr>
          <p:cNvSpPr txBox="1"/>
          <p:nvPr/>
        </p:nvSpPr>
        <p:spPr>
          <a:xfrm>
            <a:off x="1337773" y="724931"/>
            <a:ext cx="374173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Programming</a:t>
            </a:r>
          </a:p>
        </p:txBody>
      </p:sp>
      <p:sp>
        <p:nvSpPr>
          <p:cNvPr id="14" name="Arrow: Down 13">
            <a:extLst>
              <a:ext uri="{FF2B5EF4-FFF2-40B4-BE49-F238E27FC236}">
                <a16:creationId xmlns:a16="http://schemas.microsoft.com/office/drawing/2014/main" id="{A6B0AB0A-BBF0-40AD-B63A-ED3E9BE805BB}"/>
              </a:ext>
            </a:extLst>
          </p:cNvPr>
          <p:cNvSpPr/>
          <p:nvPr/>
        </p:nvSpPr>
        <p:spPr bwMode="auto">
          <a:xfrm>
            <a:off x="2034747"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Down 14">
            <a:extLst>
              <a:ext uri="{FF2B5EF4-FFF2-40B4-BE49-F238E27FC236}">
                <a16:creationId xmlns:a16="http://schemas.microsoft.com/office/drawing/2014/main" id="{49FDF6B7-3673-407F-81A6-4C61F58A399E}"/>
              </a:ext>
            </a:extLst>
          </p:cNvPr>
          <p:cNvSpPr/>
          <p:nvPr/>
        </p:nvSpPr>
        <p:spPr bwMode="auto">
          <a:xfrm>
            <a:off x="3678196"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Down 15">
            <a:extLst>
              <a:ext uri="{FF2B5EF4-FFF2-40B4-BE49-F238E27FC236}">
                <a16:creationId xmlns:a16="http://schemas.microsoft.com/office/drawing/2014/main" id="{9A56859A-6F3A-424F-AF9C-3C443BE4CABA}"/>
              </a:ext>
            </a:extLst>
          </p:cNvPr>
          <p:cNvSpPr/>
          <p:nvPr/>
        </p:nvSpPr>
        <p:spPr bwMode="auto">
          <a:xfrm>
            <a:off x="2891481" y="49838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E280FEFD-F33A-43FE-8856-B922E491CB6E}"/>
              </a:ext>
            </a:extLst>
          </p:cNvPr>
          <p:cNvSpPr txBox="1"/>
          <p:nvPr/>
        </p:nvSpPr>
        <p:spPr>
          <a:xfrm>
            <a:off x="1815569" y="1820565"/>
            <a:ext cx="107591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a:t>
            </a:r>
          </a:p>
        </p:txBody>
      </p:sp>
      <p:sp>
        <p:nvSpPr>
          <p:cNvPr id="19" name="TextBox 18">
            <a:extLst>
              <a:ext uri="{FF2B5EF4-FFF2-40B4-BE49-F238E27FC236}">
                <a16:creationId xmlns:a16="http://schemas.microsoft.com/office/drawing/2014/main" id="{BE3DEFE9-7B9C-46FE-9725-2E83016CCEEB}"/>
              </a:ext>
            </a:extLst>
          </p:cNvPr>
          <p:cNvSpPr txBox="1"/>
          <p:nvPr/>
        </p:nvSpPr>
        <p:spPr>
          <a:xfrm>
            <a:off x="3208638" y="1831136"/>
            <a:ext cx="18452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Algorithm</a:t>
            </a:r>
          </a:p>
        </p:txBody>
      </p:sp>
      <p:sp>
        <p:nvSpPr>
          <p:cNvPr id="20" name="TextBox 19">
            <a:extLst>
              <a:ext uri="{FF2B5EF4-FFF2-40B4-BE49-F238E27FC236}">
                <a16:creationId xmlns:a16="http://schemas.microsoft.com/office/drawing/2014/main" id="{2C0E1C8F-D7BE-4558-BEA0-4DCCDEBCA5BA}"/>
              </a:ext>
            </a:extLst>
          </p:cNvPr>
          <p:cNvSpPr txBox="1"/>
          <p:nvPr/>
        </p:nvSpPr>
        <p:spPr>
          <a:xfrm>
            <a:off x="2565215" y="5501089"/>
            <a:ext cx="15326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a:t>
            </a:r>
          </a:p>
        </p:txBody>
      </p:sp>
      <p:sp>
        <p:nvSpPr>
          <p:cNvPr id="27" name="TextBox 26">
            <a:extLst>
              <a:ext uri="{FF2B5EF4-FFF2-40B4-BE49-F238E27FC236}">
                <a16:creationId xmlns:a16="http://schemas.microsoft.com/office/drawing/2014/main" id="{98831F47-3C52-42AA-8618-D38705B3A571}"/>
              </a:ext>
            </a:extLst>
          </p:cNvPr>
          <p:cNvSpPr txBox="1"/>
          <p:nvPr/>
        </p:nvSpPr>
        <p:spPr>
          <a:xfrm>
            <a:off x="9096139" y="3781446"/>
            <a:ext cx="82068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28" name="TextBox 27">
            <a:extLst>
              <a:ext uri="{FF2B5EF4-FFF2-40B4-BE49-F238E27FC236}">
                <a16:creationId xmlns:a16="http://schemas.microsoft.com/office/drawing/2014/main" id="{EBE105A8-0D2A-485F-A854-4D72A21036A4}"/>
              </a:ext>
            </a:extLst>
          </p:cNvPr>
          <p:cNvSpPr txBox="1"/>
          <p:nvPr/>
        </p:nvSpPr>
        <p:spPr>
          <a:xfrm>
            <a:off x="8864705" y="4831136"/>
            <a:ext cx="145536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Algorithm</a:t>
            </a:r>
          </a:p>
        </p:txBody>
      </p:sp>
      <p:sp>
        <p:nvSpPr>
          <p:cNvPr id="29" name="TextBox 28">
            <a:extLst>
              <a:ext uri="{FF2B5EF4-FFF2-40B4-BE49-F238E27FC236}">
                <a16:creationId xmlns:a16="http://schemas.microsoft.com/office/drawing/2014/main" id="{85D3BD84-9E73-4BF8-A2C3-56B6680B847F}"/>
              </a:ext>
            </a:extLst>
          </p:cNvPr>
          <p:cNvSpPr txBox="1"/>
          <p:nvPr/>
        </p:nvSpPr>
        <p:spPr>
          <a:xfrm>
            <a:off x="9010745" y="5855976"/>
            <a:ext cx="166429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30" name="TextBox 29">
            <a:extLst>
              <a:ext uri="{FF2B5EF4-FFF2-40B4-BE49-F238E27FC236}">
                <a16:creationId xmlns:a16="http://schemas.microsoft.com/office/drawing/2014/main" id="{A3627E41-D675-42C4-8456-0FA711381BA5}"/>
              </a:ext>
            </a:extLst>
          </p:cNvPr>
          <p:cNvSpPr txBox="1"/>
          <p:nvPr/>
        </p:nvSpPr>
        <p:spPr>
          <a:xfrm>
            <a:off x="2073440" y="3660827"/>
            <a:ext cx="22703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2"/>
                </a:solidFill>
              </a:rPr>
              <a:t>Computation</a:t>
            </a:r>
          </a:p>
        </p:txBody>
      </p:sp>
      <p:sp>
        <p:nvSpPr>
          <p:cNvPr id="22" name="Arrow: Down 21">
            <a:extLst>
              <a:ext uri="{FF2B5EF4-FFF2-40B4-BE49-F238E27FC236}">
                <a16:creationId xmlns:a16="http://schemas.microsoft.com/office/drawing/2014/main" id="{85942F2F-4C83-48AE-BA04-087486778533}"/>
              </a:ext>
            </a:extLst>
          </p:cNvPr>
          <p:cNvSpPr/>
          <p:nvPr/>
        </p:nvSpPr>
        <p:spPr bwMode="auto">
          <a:xfrm>
            <a:off x="9262305" y="4180266"/>
            <a:ext cx="443248" cy="43174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AF1FA149-66DD-4AFE-83B2-F83264691115}"/>
              </a:ext>
            </a:extLst>
          </p:cNvPr>
          <p:cNvSpPr/>
          <p:nvPr/>
        </p:nvSpPr>
        <p:spPr bwMode="auto">
          <a:xfrm>
            <a:off x="9269215" y="5529337"/>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EA1121C8-A4E7-4898-8A50-03292BEB83E7}"/>
              </a:ext>
            </a:extLst>
          </p:cNvPr>
          <p:cNvSpPr/>
          <p:nvPr/>
        </p:nvSpPr>
        <p:spPr bwMode="auto">
          <a:xfrm>
            <a:off x="7032220" y="554158"/>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57873342-991A-4EA2-AAF7-E21F9FDE80C6}"/>
              </a:ext>
            </a:extLst>
          </p:cNvPr>
          <p:cNvSpPr/>
          <p:nvPr/>
        </p:nvSpPr>
        <p:spPr bwMode="auto">
          <a:xfrm>
            <a:off x="7926854" y="1649074"/>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DA42C45B-53A8-4E3F-A811-63A601E46F80}"/>
              </a:ext>
            </a:extLst>
          </p:cNvPr>
          <p:cNvSpPr txBox="1"/>
          <p:nvPr/>
        </p:nvSpPr>
        <p:spPr>
          <a:xfrm>
            <a:off x="8478857" y="817452"/>
            <a:ext cx="99627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82" name="TextBox 81">
            <a:extLst>
              <a:ext uri="{FF2B5EF4-FFF2-40B4-BE49-F238E27FC236}">
                <a16:creationId xmlns:a16="http://schemas.microsoft.com/office/drawing/2014/main" id="{6C1CC192-E21C-4317-BCD1-E23A27C2E698}"/>
              </a:ext>
            </a:extLst>
          </p:cNvPr>
          <p:cNvSpPr txBox="1"/>
          <p:nvPr/>
        </p:nvSpPr>
        <p:spPr>
          <a:xfrm>
            <a:off x="8902869" y="2909638"/>
            <a:ext cx="200373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Algorithm</a:t>
            </a:r>
          </a:p>
        </p:txBody>
      </p:sp>
      <p:sp>
        <p:nvSpPr>
          <p:cNvPr id="83" name="TextBox 82">
            <a:extLst>
              <a:ext uri="{FF2B5EF4-FFF2-40B4-BE49-F238E27FC236}">
                <a16:creationId xmlns:a16="http://schemas.microsoft.com/office/drawing/2014/main" id="{4794B46B-22BA-4BF4-98F8-E232AF38B3D0}"/>
              </a:ext>
            </a:extLst>
          </p:cNvPr>
          <p:cNvSpPr txBox="1"/>
          <p:nvPr/>
        </p:nvSpPr>
        <p:spPr>
          <a:xfrm>
            <a:off x="9904738" y="778600"/>
            <a:ext cx="110103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84" name="TextBox 83">
            <a:extLst>
              <a:ext uri="{FF2B5EF4-FFF2-40B4-BE49-F238E27FC236}">
                <a16:creationId xmlns:a16="http://schemas.microsoft.com/office/drawing/2014/main" id="{6F6EF523-4132-4C6B-9EEB-9C44F29E04D1}"/>
              </a:ext>
            </a:extLst>
          </p:cNvPr>
          <p:cNvSpPr txBox="1"/>
          <p:nvPr/>
        </p:nvSpPr>
        <p:spPr>
          <a:xfrm>
            <a:off x="8763715" y="1812184"/>
            <a:ext cx="24653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2"/>
                </a:solidFill>
              </a:rPr>
              <a:t>Computation</a:t>
            </a:r>
          </a:p>
        </p:txBody>
      </p:sp>
      <p:sp>
        <p:nvSpPr>
          <p:cNvPr id="85" name="Arrow: Down 84">
            <a:extLst>
              <a:ext uri="{FF2B5EF4-FFF2-40B4-BE49-F238E27FC236}">
                <a16:creationId xmlns:a16="http://schemas.microsoft.com/office/drawing/2014/main" id="{2C412F6A-B591-426A-8B06-CE7AF339B85B}"/>
              </a:ext>
            </a:extLst>
          </p:cNvPr>
          <p:cNvSpPr/>
          <p:nvPr/>
        </p:nvSpPr>
        <p:spPr bwMode="auto">
          <a:xfrm>
            <a:off x="8631566" y="1211229"/>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Arrow: Down 85">
            <a:extLst>
              <a:ext uri="{FF2B5EF4-FFF2-40B4-BE49-F238E27FC236}">
                <a16:creationId xmlns:a16="http://schemas.microsoft.com/office/drawing/2014/main" id="{9420B012-D646-4163-9634-7429E90A2519}"/>
              </a:ext>
            </a:extLst>
          </p:cNvPr>
          <p:cNvSpPr/>
          <p:nvPr/>
        </p:nvSpPr>
        <p:spPr bwMode="auto">
          <a:xfrm>
            <a:off x="10116562" y="1195654"/>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Arrow: Down 86">
            <a:extLst>
              <a:ext uri="{FF2B5EF4-FFF2-40B4-BE49-F238E27FC236}">
                <a16:creationId xmlns:a16="http://schemas.microsoft.com/office/drawing/2014/main" id="{825B5CB2-3A74-47C4-A3D5-2E67AAACD463}"/>
              </a:ext>
            </a:extLst>
          </p:cNvPr>
          <p:cNvSpPr/>
          <p:nvPr/>
        </p:nvSpPr>
        <p:spPr bwMode="auto">
          <a:xfrm>
            <a:off x="9326374" y="2575868"/>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01D0C6EE-DC1F-4BC2-BC74-884BEA250F92}"/>
              </a:ext>
            </a:extLst>
          </p:cNvPr>
          <p:cNvSpPr txBox="1"/>
          <p:nvPr/>
        </p:nvSpPr>
        <p:spPr>
          <a:xfrm>
            <a:off x="7256959" y="531704"/>
            <a:ext cx="294612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Model Supervised Training</a:t>
            </a:r>
          </a:p>
        </p:txBody>
      </p:sp>
      <p:sp>
        <p:nvSpPr>
          <p:cNvPr id="88" name="TextBox 87">
            <a:extLst>
              <a:ext uri="{FF2B5EF4-FFF2-40B4-BE49-F238E27FC236}">
                <a16:creationId xmlns:a16="http://schemas.microsoft.com/office/drawing/2014/main" id="{91C710E7-FBA9-4E66-BE47-72BDB9DEFA7A}"/>
              </a:ext>
            </a:extLst>
          </p:cNvPr>
          <p:cNvSpPr txBox="1"/>
          <p:nvPr/>
        </p:nvSpPr>
        <p:spPr>
          <a:xfrm>
            <a:off x="7516011" y="3739408"/>
            <a:ext cx="158921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Using Model</a:t>
            </a:r>
          </a:p>
        </p:txBody>
      </p:sp>
    </p:spTree>
    <p:custDataLst>
      <p:tags r:id="rId1"/>
    </p:custDataLst>
    <p:extLst>
      <p:ext uri="{BB962C8B-B14F-4D97-AF65-F5344CB8AC3E}">
        <p14:creationId xmlns:p14="http://schemas.microsoft.com/office/powerpoint/2010/main" val="1600612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35F75AB3-DBB2-442F-8C18-10B559B5B29E}"/>
              </a:ext>
            </a:extLst>
          </p:cNvPr>
          <p:cNvSpPr/>
          <p:nvPr/>
        </p:nvSpPr>
        <p:spPr bwMode="auto">
          <a:xfrm>
            <a:off x="9364485" y="1199844"/>
            <a:ext cx="2743200" cy="5257800"/>
          </a:xfrm>
          <a:prstGeom prst="roundRect">
            <a:avLst/>
          </a:prstGeom>
          <a:solidFill>
            <a:srgbClr val="006B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Operationalize Model</a:t>
            </a:r>
          </a:p>
        </p:txBody>
      </p:sp>
      <p:sp>
        <p:nvSpPr>
          <p:cNvPr id="2" name="Title 1">
            <a:extLst>
              <a:ext uri="{FF2B5EF4-FFF2-40B4-BE49-F238E27FC236}">
                <a16:creationId xmlns:a16="http://schemas.microsoft.com/office/drawing/2014/main" id="{C483506D-7B6A-446A-AF72-5F367F9B47E5}"/>
              </a:ext>
            </a:extLst>
          </p:cNvPr>
          <p:cNvSpPr>
            <a:spLocks noGrp="1"/>
          </p:cNvSpPr>
          <p:nvPr>
            <p:ph type="title"/>
          </p:nvPr>
        </p:nvSpPr>
        <p:spPr>
          <a:xfrm>
            <a:off x="466368" y="422847"/>
            <a:ext cx="11503738" cy="647641"/>
          </a:xfrm>
        </p:spPr>
        <p:txBody>
          <a:bodyPr/>
          <a:lstStyle/>
          <a:p>
            <a:r>
              <a:rPr lang="en-US" dirty="0"/>
              <a:t>The Model Building Process</a:t>
            </a:r>
          </a:p>
        </p:txBody>
      </p:sp>
      <p:grpSp>
        <p:nvGrpSpPr>
          <p:cNvPr id="115" name="Group 114">
            <a:extLst>
              <a:ext uri="{FF2B5EF4-FFF2-40B4-BE49-F238E27FC236}">
                <a16:creationId xmlns:a16="http://schemas.microsoft.com/office/drawing/2014/main" id="{2B5AE6EF-DD39-448F-B436-7AE0CEB8FFFC}"/>
              </a:ext>
            </a:extLst>
          </p:cNvPr>
          <p:cNvGrpSpPr/>
          <p:nvPr/>
        </p:nvGrpSpPr>
        <p:grpSpPr>
          <a:xfrm>
            <a:off x="394779" y="1151696"/>
            <a:ext cx="2743200" cy="5257800"/>
            <a:chOff x="394779" y="1151696"/>
            <a:chExt cx="2743200" cy="5257800"/>
          </a:xfrm>
        </p:grpSpPr>
        <p:sp>
          <p:nvSpPr>
            <p:cNvPr id="37" name="Rectangle: Rounded Corners 36">
              <a:extLst>
                <a:ext uri="{FF2B5EF4-FFF2-40B4-BE49-F238E27FC236}">
                  <a16:creationId xmlns:a16="http://schemas.microsoft.com/office/drawing/2014/main" id="{6F3ACED0-FFEC-4C3C-8BBD-B1E2A79EBC52}"/>
                </a:ext>
              </a:extLst>
            </p:cNvPr>
            <p:cNvSpPr/>
            <p:nvPr/>
          </p:nvSpPr>
          <p:spPr bwMode="auto">
            <a:xfrm>
              <a:off x="394779" y="1151696"/>
              <a:ext cx="2743200" cy="5257800"/>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 Data</a:t>
              </a:r>
            </a:p>
          </p:txBody>
        </p:sp>
        <p:sp>
          <p:nvSpPr>
            <p:cNvPr id="7" name="Cylinder 6">
              <a:extLst>
                <a:ext uri="{FF2B5EF4-FFF2-40B4-BE49-F238E27FC236}">
                  <a16:creationId xmlns:a16="http://schemas.microsoft.com/office/drawing/2014/main" id="{A05B4293-650B-42BC-9D61-043ACCCEF114}"/>
                </a:ext>
              </a:extLst>
            </p:cNvPr>
            <p:cNvSpPr/>
            <p:nvPr/>
          </p:nvSpPr>
          <p:spPr bwMode="auto">
            <a:xfrm>
              <a:off x="911524" y="1844337"/>
              <a:ext cx="1624472" cy="120210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Raw</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8" name="Cylinder 7">
              <a:extLst>
                <a:ext uri="{FF2B5EF4-FFF2-40B4-BE49-F238E27FC236}">
                  <a16:creationId xmlns:a16="http://schemas.microsoft.com/office/drawing/2014/main" id="{A8A7E4E4-3C81-4BAE-81B3-F8A2EBA13EDC}"/>
                </a:ext>
              </a:extLst>
            </p:cNvPr>
            <p:cNvSpPr/>
            <p:nvPr/>
          </p:nvSpPr>
          <p:spPr bwMode="auto">
            <a:xfrm>
              <a:off x="931196" y="5111931"/>
              <a:ext cx="1600864" cy="1150837"/>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9" name="Rectangle: Rounded Corners 8">
              <a:extLst>
                <a:ext uri="{FF2B5EF4-FFF2-40B4-BE49-F238E27FC236}">
                  <a16:creationId xmlns:a16="http://schemas.microsoft.com/office/drawing/2014/main" id="{D44C2BEB-E483-4C09-890C-8F107899FA3D}"/>
                </a:ext>
              </a:extLst>
            </p:cNvPr>
            <p:cNvSpPr/>
            <p:nvPr/>
          </p:nvSpPr>
          <p:spPr bwMode="auto">
            <a:xfrm>
              <a:off x="680844" y="3601068"/>
              <a:ext cx="2085832" cy="103520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Apply preprocessing to data</a:t>
              </a:r>
            </a:p>
          </p:txBody>
        </p:sp>
      </p:grpSp>
      <p:sp>
        <p:nvSpPr>
          <p:cNvPr id="71" name="Rectangle: Rounded Corners 70">
            <a:extLst>
              <a:ext uri="{FF2B5EF4-FFF2-40B4-BE49-F238E27FC236}">
                <a16:creationId xmlns:a16="http://schemas.microsoft.com/office/drawing/2014/main" id="{32701F66-68B5-4C46-BAF5-F429C2564A13}"/>
              </a:ext>
            </a:extLst>
          </p:cNvPr>
          <p:cNvSpPr/>
          <p:nvPr/>
        </p:nvSpPr>
        <p:spPr bwMode="auto">
          <a:xfrm>
            <a:off x="9857543" y="2279672"/>
            <a:ext cx="1799013" cy="18160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Deploy Chosen</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Prod Model</a:t>
            </a:r>
          </a:p>
        </p:txBody>
      </p:sp>
      <p:sp>
        <p:nvSpPr>
          <p:cNvPr id="73" name="Rectangle: Rounded Corners 72">
            <a:extLst>
              <a:ext uri="{FF2B5EF4-FFF2-40B4-BE49-F238E27FC236}">
                <a16:creationId xmlns:a16="http://schemas.microsoft.com/office/drawing/2014/main" id="{EC54C261-4A84-41F8-BF96-7F0A4844B5D8}"/>
              </a:ext>
            </a:extLst>
          </p:cNvPr>
          <p:cNvSpPr/>
          <p:nvPr/>
        </p:nvSpPr>
        <p:spPr bwMode="auto">
          <a:xfrm>
            <a:off x="9694402" y="4341715"/>
            <a:ext cx="2125296" cy="16371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Application posts to API</a:t>
            </a:r>
          </a:p>
        </p:txBody>
      </p:sp>
      <p:cxnSp>
        <p:nvCxnSpPr>
          <p:cNvPr id="4" name="Straight Arrow Connector 3">
            <a:extLst>
              <a:ext uri="{FF2B5EF4-FFF2-40B4-BE49-F238E27FC236}">
                <a16:creationId xmlns:a16="http://schemas.microsoft.com/office/drawing/2014/main" id="{72587F9E-5FDB-43BE-B0AB-BC77DE6DF4FF}"/>
              </a:ext>
            </a:extLst>
          </p:cNvPr>
          <p:cNvCxnSpPr>
            <a:cxnSpLocks/>
            <a:stCxn id="7" idx="3"/>
            <a:endCxn id="9" idx="0"/>
          </p:cNvCxnSpPr>
          <p:nvPr/>
        </p:nvCxnSpPr>
        <p:spPr>
          <a:xfrm>
            <a:off x="1723760" y="3046440"/>
            <a:ext cx="0" cy="5546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C83CD-B78D-4EF2-8818-63063967113A}"/>
              </a:ext>
            </a:extLst>
          </p:cNvPr>
          <p:cNvCxnSpPr>
            <a:cxnSpLocks/>
            <a:stCxn id="9" idx="2"/>
            <a:endCxn id="8" idx="1"/>
          </p:cNvCxnSpPr>
          <p:nvPr/>
        </p:nvCxnSpPr>
        <p:spPr>
          <a:xfrm>
            <a:off x="1723760" y="4636270"/>
            <a:ext cx="7868" cy="4756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E94BD122-35CD-40DF-AF1F-91CD1A529C68}"/>
              </a:ext>
            </a:extLst>
          </p:cNvPr>
          <p:cNvGrpSpPr/>
          <p:nvPr/>
        </p:nvGrpSpPr>
        <p:grpSpPr>
          <a:xfrm>
            <a:off x="3415110" y="1161953"/>
            <a:ext cx="2743200" cy="5257800"/>
            <a:chOff x="3508794" y="1157844"/>
            <a:chExt cx="2743200" cy="5257800"/>
          </a:xfrm>
        </p:grpSpPr>
        <p:sp>
          <p:nvSpPr>
            <p:cNvPr id="31" name="Rectangle: Rounded Corners 30">
              <a:extLst>
                <a:ext uri="{FF2B5EF4-FFF2-40B4-BE49-F238E27FC236}">
                  <a16:creationId xmlns:a16="http://schemas.microsoft.com/office/drawing/2014/main" id="{4EAC6838-3AC3-4B3E-B584-86CE642675D6}"/>
                </a:ext>
              </a:extLst>
            </p:cNvPr>
            <p:cNvSpPr/>
            <p:nvPr/>
          </p:nvSpPr>
          <p:spPr bwMode="auto">
            <a:xfrm>
              <a:off x="3508794" y="1157844"/>
              <a:ext cx="2743200" cy="52578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Train Model</a:t>
              </a:r>
            </a:p>
          </p:txBody>
        </p:sp>
        <p:sp>
          <p:nvSpPr>
            <p:cNvPr id="59" name="Rectangle: Rounded Corners 58">
              <a:extLst>
                <a:ext uri="{FF2B5EF4-FFF2-40B4-BE49-F238E27FC236}">
                  <a16:creationId xmlns:a16="http://schemas.microsoft.com/office/drawing/2014/main" id="{7C3288B9-58CA-449E-BF7A-77AB033249FE}"/>
                </a:ext>
              </a:extLst>
            </p:cNvPr>
            <p:cNvSpPr/>
            <p:nvPr/>
          </p:nvSpPr>
          <p:spPr bwMode="auto">
            <a:xfrm>
              <a:off x="3808777" y="2070866"/>
              <a:ext cx="2194296" cy="19511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Apply learning algorithm to data</a:t>
              </a:r>
            </a:p>
          </p:txBody>
        </p:sp>
        <p:sp>
          <p:nvSpPr>
            <p:cNvPr id="61" name="Rectangle: Rounded Corners 60">
              <a:extLst>
                <a:ext uri="{FF2B5EF4-FFF2-40B4-BE49-F238E27FC236}">
                  <a16:creationId xmlns:a16="http://schemas.microsoft.com/office/drawing/2014/main" id="{9CEC1EBE-1936-42EA-A0EA-55CA4DE49326}"/>
                </a:ext>
              </a:extLst>
            </p:cNvPr>
            <p:cNvSpPr/>
            <p:nvPr/>
          </p:nvSpPr>
          <p:spPr bwMode="auto">
            <a:xfrm>
              <a:off x="3897134" y="4345771"/>
              <a:ext cx="2017582" cy="15867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modal</a:t>
              </a:r>
            </a:p>
          </p:txBody>
        </p:sp>
      </p:grpSp>
      <p:grpSp>
        <p:nvGrpSpPr>
          <p:cNvPr id="119" name="Group 118">
            <a:extLst>
              <a:ext uri="{FF2B5EF4-FFF2-40B4-BE49-F238E27FC236}">
                <a16:creationId xmlns:a16="http://schemas.microsoft.com/office/drawing/2014/main" id="{1C225602-7387-4823-A4F1-7D19A3E51BC0}"/>
              </a:ext>
            </a:extLst>
          </p:cNvPr>
          <p:cNvGrpSpPr/>
          <p:nvPr/>
        </p:nvGrpSpPr>
        <p:grpSpPr>
          <a:xfrm>
            <a:off x="6392200" y="1199844"/>
            <a:ext cx="2743200" cy="5257800"/>
            <a:chOff x="6540942" y="1161953"/>
            <a:chExt cx="2743200" cy="5257800"/>
          </a:xfrm>
        </p:grpSpPr>
        <p:sp>
          <p:nvSpPr>
            <p:cNvPr id="25" name="Rectangle: Rounded Corners 24">
              <a:extLst>
                <a:ext uri="{FF2B5EF4-FFF2-40B4-BE49-F238E27FC236}">
                  <a16:creationId xmlns:a16="http://schemas.microsoft.com/office/drawing/2014/main" id="{250EA790-CCC1-450A-BE97-A70F980C9CDA}"/>
                </a:ext>
              </a:extLst>
            </p:cNvPr>
            <p:cNvSpPr/>
            <p:nvPr/>
          </p:nvSpPr>
          <p:spPr bwMode="auto">
            <a:xfrm>
              <a:off x="6540942" y="1161953"/>
              <a:ext cx="2743200" cy="525780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Model</a:t>
              </a:r>
            </a:p>
          </p:txBody>
        </p:sp>
        <p:grpSp>
          <p:nvGrpSpPr>
            <p:cNvPr id="117" name="Group 116">
              <a:extLst>
                <a:ext uri="{FF2B5EF4-FFF2-40B4-BE49-F238E27FC236}">
                  <a16:creationId xmlns:a16="http://schemas.microsoft.com/office/drawing/2014/main" id="{4DD8A613-1223-4CAF-A3D1-F647D42E816A}"/>
                </a:ext>
              </a:extLst>
            </p:cNvPr>
            <p:cNvGrpSpPr/>
            <p:nvPr/>
          </p:nvGrpSpPr>
          <p:grpSpPr>
            <a:xfrm>
              <a:off x="6844805" y="2146564"/>
              <a:ext cx="2156566" cy="3973459"/>
              <a:chOff x="6864581" y="2159299"/>
              <a:chExt cx="2156566" cy="3973459"/>
            </a:xfrm>
          </p:grpSpPr>
          <p:sp>
            <p:nvSpPr>
              <p:cNvPr id="62" name="Rectangle: Rounded Corners 61">
                <a:extLst>
                  <a:ext uri="{FF2B5EF4-FFF2-40B4-BE49-F238E27FC236}">
                    <a16:creationId xmlns:a16="http://schemas.microsoft.com/office/drawing/2014/main" id="{7246B873-5998-43C1-97A9-8FF5A4AD24A9}"/>
                  </a:ext>
                </a:extLst>
              </p:cNvPr>
              <p:cNvSpPr/>
              <p:nvPr/>
            </p:nvSpPr>
            <p:spPr bwMode="auto">
              <a:xfrm>
                <a:off x="6864581" y="2159299"/>
                <a:ext cx="2156566" cy="205682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Modal with unseen data</a:t>
                </a:r>
              </a:p>
            </p:txBody>
          </p:sp>
          <p:sp>
            <p:nvSpPr>
              <p:cNvPr id="63" name="Rectangle: Rounded Corners 62">
                <a:extLst>
                  <a:ext uri="{FF2B5EF4-FFF2-40B4-BE49-F238E27FC236}">
                    <a16:creationId xmlns:a16="http://schemas.microsoft.com/office/drawing/2014/main" id="{76E669FD-9BD1-4C48-8ACC-CC569DCDA8BE}"/>
                  </a:ext>
                </a:extLst>
              </p:cNvPr>
              <p:cNvSpPr/>
              <p:nvPr/>
            </p:nvSpPr>
            <p:spPr bwMode="auto">
              <a:xfrm>
                <a:off x="6923292" y="4445142"/>
                <a:ext cx="2029133" cy="168761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 </a:t>
                </a:r>
                <a:r>
                  <a:rPr lang="en-US" sz="2400" i="1" dirty="0">
                    <a:solidFill>
                      <a:schemeClr val="tx1"/>
                    </a:solidFill>
                    <a:ea typeface="Segoe UI" pitchFamily="34" charset="0"/>
                    <a:cs typeface="Segoe UI" pitchFamily="34" charset="0"/>
                  </a:rPr>
                  <a:t>good enough </a:t>
                </a:r>
                <a:r>
                  <a:rPr lang="en-US" sz="2400" dirty="0">
                    <a:solidFill>
                      <a:schemeClr val="tx1"/>
                    </a:solidFill>
                    <a:ea typeface="Segoe UI" pitchFamily="34" charset="0"/>
                    <a:cs typeface="Segoe UI" pitchFamily="34" charset="0"/>
                  </a:rPr>
                  <a:t>model</a:t>
                </a:r>
              </a:p>
            </p:txBody>
          </p:sp>
        </p:grpSp>
      </p:grpSp>
      <p:cxnSp>
        <p:nvCxnSpPr>
          <p:cNvPr id="23" name="Straight Arrow Connector 22">
            <a:extLst>
              <a:ext uri="{FF2B5EF4-FFF2-40B4-BE49-F238E27FC236}">
                <a16:creationId xmlns:a16="http://schemas.microsoft.com/office/drawing/2014/main" id="{6EFE7AB2-63BE-4EB8-A67F-6F64A1081B37}"/>
              </a:ext>
            </a:extLst>
          </p:cNvPr>
          <p:cNvCxnSpPr>
            <a:endCxn id="61" idx="0"/>
          </p:cNvCxnSpPr>
          <p:nvPr/>
        </p:nvCxnSpPr>
        <p:spPr>
          <a:xfrm>
            <a:off x="4812241" y="4026123"/>
            <a:ext cx="0" cy="3237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D0F9C-BC8C-43AE-8D09-74D964116480}"/>
              </a:ext>
            </a:extLst>
          </p:cNvPr>
          <p:cNvCxnSpPr>
            <a:cxnSpLocks/>
            <a:stCxn id="62" idx="2"/>
            <a:endCxn id="63" idx="0"/>
          </p:cNvCxnSpPr>
          <p:nvPr/>
        </p:nvCxnSpPr>
        <p:spPr>
          <a:xfrm flipH="1">
            <a:off x="7769341" y="4241275"/>
            <a:ext cx="5005" cy="2290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07B412-529D-43AF-AA4C-62107B1A2F89}"/>
              </a:ext>
            </a:extLst>
          </p:cNvPr>
          <p:cNvCxnSpPr>
            <a:cxnSpLocks/>
            <a:stCxn id="71" idx="2"/>
            <a:endCxn id="73" idx="0"/>
          </p:cNvCxnSpPr>
          <p:nvPr/>
        </p:nvCxnSpPr>
        <p:spPr>
          <a:xfrm>
            <a:off x="10757050" y="4095745"/>
            <a:ext cx="0" cy="2459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Arrow: Right 69">
            <a:extLst>
              <a:ext uri="{FF2B5EF4-FFF2-40B4-BE49-F238E27FC236}">
                <a16:creationId xmlns:a16="http://schemas.microsoft.com/office/drawing/2014/main" id="{11E31C43-C07F-49BA-BFC9-4361D619DD61}"/>
              </a:ext>
            </a:extLst>
          </p:cNvPr>
          <p:cNvSpPr/>
          <p:nvPr/>
        </p:nvSpPr>
        <p:spPr bwMode="auto">
          <a:xfrm>
            <a:off x="9048030" y="4233709"/>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Arrow: Right 106">
            <a:extLst>
              <a:ext uri="{FF2B5EF4-FFF2-40B4-BE49-F238E27FC236}">
                <a16:creationId xmlns:a16="http://schemas.microsoft.com/office/drawing/2014/main" id="{775C48F6-B7B6-4A9C-94D6-0898A0E117DE}"/>
              </a:ext>
            </a:extLst>
          </p:cNvPr>
          <p:cNvSpPr/>
          <p:nvPr/>
        </p:nvSpPr>
        <p:spPr bwMode="auto">
          <a:xfrm rot="10800000">
            <a:off x="2954894" y="2670922"/>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20AA9E23-0485-4507-BF00-81D680BFD3A7}"/>
              </a:ext>
            </a:extLst>
          </p:cNvPr>
          <p:cNvSpPr/>
          <p:nvPr/>
        </p:nvSpPr>
        <p:spPr bwMode="auto">
          <a:xfrm>
            <a:off x="6085198" y="425468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04CACA36-8898-4D72-A10A-68896F968674}"/>
              </a:ext>
            </a:extLst>
          </p:cNvPr>
          <p:cNvSpPr/>
          <p:nvPr/>
        </p:nvSpPr>
        <p:spPr bwMode="auto">
          <a:xfrm rot="10800000">
            <a:off x="6072838"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Arrow: Right 108">
            <a:extLst>
              <a:ext uri="{FF2B5EF4-FFF2-40B4-BE49-F238E27FC236}">
                <a16:creationId xmlns:a16="http://schemas.microsoft.com/office/drawing/2014/main" id="{69CFC4B2-B8BD-45F8-B67C-429AFE7624DB}"/>
              </a:ext>
            </a:extLst>
          </p:cNvPr>
          <p:cNvSpPr/>
          <p:nvPr/>
        </p:nvSpPr>
        <p:spPr bwMode="auto">
          <a:xfrm rot="10800000">
            <a:off x="9060280"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Arrow: Right 59">
            <a:extLst>
              <a:ext uri="{FF2B5EF4-FFF2-40B4-BE49-F238E27FC236}">
                <a16:creationId xmlns:a16="http://schemas.microsoft.com/office/drawing/2014/main" id="{BCF99284-E2EE-4D55-962E-33B1C7927E7E}"/>
              </a:ext>
            </a:extLst>
          </p:cNvPr>
          <p:cNvSpPr/>
          <p:nvPr/>
        </p:nvSpPr>
        <p:spPr bwMode="auto">
          <a:xfrm>
            <a:off x="2992842" y="4395801"/>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636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What engine(s) do </a:t>
            </a:r>
            <a:br>
              <a:rPr lang="en-US" sz="1599" dirty="0">
                <a:latin typeface="Segoe UI Semibold" panose="020B0702040204020203" pitchFamily="34" charset="0"/>
                <a:cs typeface="Segoe UI Semilight" charset="0"/>
              </a:rPr>
            </a:br>
            <a:r>
              <a:rPr lang="en-US" sz="1599" dirty="0">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itle 3">
            <a:extLst>
              <a:ext uri="{FF2B5EF4-FFF2-40B4-BE49-F238E27FC236}">
                <a16:creationId xmlns:a16="http://schemas.microsoft.com/office/drawing/2014/main" id="{879AAB47-E13C-45A7-8F7E-77859153B2CF}"/>
              </a:ext>
            </a:extLst>
          </p:cNvPr>
          <p:cNvSpPr txBox="1">
            <a:spLocks/>
          </p:cNvSpPr>
          <p:nvPr/>
        </p:nvSpPr>
        <p:spPr>
          <a:xfrm>
            <a:off x="451643" y="405199"/>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sz="4490" b="1" dirty="0"/>
              <a:t>Machine Learning/AI tools</a:t>
            </a:r>
            <a:br>
              <a:rPr lang="en-US" sz="4490" b="1" dirty="0"/>
            </a:br>
            <a:r>
              <a:rPr lang="en-US" b="1" dirty="0"/>
              <a:t>When to use what?</a:t>
            </a:r>
            <a:endParaRPr lang="en-US" sz="4490" b="1" dirty="0"/>
          </a:p>
        </p:txBody>
      </p:sp>
      <p:pic>
        <p:nvPicPr>
          <p:cNvPr id="45" name="Graphic 44" descr="Robot">
            <a:extLst>
              <a:ext uri="{FF2B5EF4-FFF2-40B4-BE49-F238E27FC236}">
                <a16:creationId xmlns:a16="http://schemas.microsoft.com/office/drawing/2014/main" id="{05EA7A3B-DE4B-4A06-8090-8E3EBA370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5243" y="1"/>
            <a:ext cx="2061232" cy="2061232"/>
          </a:xfrm>
          <a:prstGeom prst="rect">
            <a:avLst/>
          </a:prstGeom>
        </p:spPr>
      </p:pic>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a:xfrm>
            <a:off x="465138" y="960438"/>
            <a:ext cx="11509526" cy="3629025"/>
          </a:xfrm>
        </p:spPr>
        <p:txBody>
          <a:bodyPr/>
          <a:lstStyle/>
          <a:p>
            <a:r>
              <a:rPr lang="en-US" sz="4000" dirty="0"/>
              <a:t>Workshop</a:t>
            </a:r>
            <a:br>
              <a:rPr lang="en-US" dirty="0"/>
            </a:br>
            <a:br>
              <a:rPr lang="en-US" dirty="0"/>
            </a:br>
            <a:r>
              <a:rPr lang="en-US" dirty="0"/>
              <a:t>Azure Machine Learning Visual Interface </a:t>
            </a:r>
            <a:br>
              <a:rPr lang="en-US" dirty="0"/>
            </a:br>
            <a:r>
              <a:rPr lang="en-US" dirty="0"/>
              <a:t>Is that red wine good or bad?</a:t>
            </a:r>
            <a:br>
              <a:rPr lang="en-US" dirty="0"/>
            </a:br>
            <a:br>
              <a:rPr lang="en-US" dirty="0"/>
            </a:br>
            <a:br>
              <a:rPr lang="en-US" dirty="0"/>
            </a:br>
            <a:endParaRPr lang="en-US" dirty="0"/>
          </a:p>
        </p:txBody>
      </p:sp>
    </p:spTree>
    <p:extLst>
      <p:ext uri="{BB962C8B-B14F-4D97-AF65-F5344CB8AC3E}">
        <p14:creationId xmlns:p14="http://schemas.microsoft.com/office/powerpoint/2010/main" val="7263275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a:xfrm>
            <a:off x="492298" y="924224"/>
            <a:ext cx="9021762" cy="3629025"/>
          </a:xfrm>
        </p:spPr>
        <p:txBody>
          <a:bodyPr/>
          <a:lstStyle/>
          <a:p>
            <a:r>
              <a:rPr lang="en-US" sz="4000" dirty="0"/>
              <a:t>Demo</a:t>
            </a:r>
            <a:br>
              <a:rPr lang="en-US" dirty="0"/>
            </a:br>
            <a:br>
              <a:rPr lang="en-US" dirty="0"/>
            </a:br>
            <a:r>
              <a:rPr lang="en-US" dirty="0"/>
              <a:t>Azure Notebook Example</a:t>
            </a:r>
            <a:br>
              <a:rPr lang="en-US" dirty="0"/>
            </a:br>
            <a:br>
              <a:rPr lang="en-US" dirty="0"/>
            </a:br>
            <a:br>
              <a:rPr lang="en-US" dirty="0"/>
            </a:br>
            <a:endParaRPr lang="en-US" dirty="0"/>
          </a:p>
        </p:txBody>
      </p:sp>
    </p:spTree>
    <p:extLst>
      <p:ext uri="{BB962C8B-B14F-4D97-AF65-F5344CB8AC3E}">
        <p14:creationId xmlns:p14="http://schemas.microsoft.com/office/powerpoint/2010/main" val="10944868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1" id="{6FC34B1D-E11A-43DE-B5C9-D1D9850191E8}" vid="{4444CD1C-D579-44B7-9373-9CC04C55E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E38293E1401A448F8E4205AAA3B78F" ma:contentTypeVersion="2" ma:contentTypeDescription="Create a new document." ma:contentTypeScope="" ma:versionID="37beb78ff1c9122c05d1a2144208edb2">
  <xsd:schema xmlns:xsd="http://www.w3.org/2001/XMLSchema" xmlns:xs="http://www.w3.org/2001/XMLSchema" xmlns:p="http://schemas.microsoft.com/office/2006/metadata/properties" xmlns:ns2="43e746ca-cf78-4d30-a5f6-38457058e80b" targetNamespace="http://schemas.microsoft.com/office/2006/metadata/properties" ma:root="true" ma:fieldsID="590b9335b68fcb425a44437bc6f4b8db" ns2:_="">
    <xsd:import namespace="43e746ca-cf78-4d30-a5f6-38457058e8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e746ca-cf78-4d30-a5f6-38457058e8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43e746ca-cf78-4d30-a5f6-38457058e80b"/>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625CE009-9736-4107-A8B4-4830DBA92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e746ca-cf78-4d30-a5f6-38457058e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25767</TotalTime>
  <Words>1131</Words>
  <Application>Microsoft Office PowerPoint</Application>
  <PresentationFormat>Custom</PresentationFormat>
  <Paragraphs>137</Paragraphs>
  <Slides>10</Slides>
  <Notes>10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Segoe Semibold</vt:lpstr>
      <vt:lpstr>Segoe UI</vt:lpstr>
      <vt:lpstr>Segoe UI Light</vt:lpstr>
      <vt:lpstr>Segoe UI Semibold</vt:lpstr>
      <vt:lpstr>Wingdings</vt:lpstr>
      <vt:lpstr>Dynamics 365</vt:lpstr>
      <vt:lpstr>Global AI Bootcamp Is that red wine good or bad?  How to use Azure Machine Learning Visual Interface to build ML models with no code to predict red wine quality. </vt:lpstr>
      <vt:lpstr>&lt;Name Here&gt;</vt:lpstr>
      <vt:lpstr>PowerPoint Presentation</vt:lpstr>
      <vt:lpstr>Machine Learning: Supervised and Unsupervised</vt:lpstr>
      <vt:lpstr>PowerPoint Presentation</vt:lpstr>
      <vt:lpstr>The Model Building Process</vt:lpstr>
      <vt:lpstr>PowerPoint Presentation</vt:lpstr>
      <vt:lpstr>Workshop  Azure Machine Learning Visual Interface  Is that red wine good or bad?   </vt:lpstr>
      <vt:lpstr>Demo  Azure Notebook Example   </vt:lpstr>
      <vt:lpstr>&lt;Name Here&gt;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Shana Matthews</dc:creator>
  <cp:keywords/>
  <dc:description>Template: Ariel Butz; ZUM Communications
Formatting: 
Audience Type:</dc:description>
  <cp:lastModifiedBy>Cassie Siljander</cp:lastModifiedBy>
  <cp:revision>118</cp:revision>
  <dcterms:created xsi:type="dcterms:W3CDTF">2019-01-08T00:36:07Z</dcterms:created>
  <dcterms:modified xsi:type="dcterms:W3CDTF">2019-06-27T19:39:15Z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0x01010061E38293E1401A448F8E4205AAA3B78F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